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2B0D3-FE5B-4B73-BBA5-CE95C61C3750}" v="19" dt="2020-12-10T13:34:33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87389" autoAdjust="0"/>
  </p:normalViewPr>
  <p:slideViewPr>
    <p:cSldViewPr>
      <p:cViewPr varScale="1">
        <p:scale>
          <a:sx n="110" d="100"/>
          <a:sy n="110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5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7992B0D3-FE5B-4B73-BBA5-CE95C61C3750}"/>
    <pc:docChg chg="custSel modSld">
      <pc:chgData name="Gerjan de Ruiter" userId="a2531a62-2f4d-4e73-a7da-0a31b077d76f" providerId="ADAL" clId="{7992B0D3-FE5B-4B73-BBA5-CE95C61C3750}" dt="2020-12-10T13:34:33.543" v="1744" actId="1076"/>
      <pc:docMkLst>
        <pc:docMk/>
      </pc:docMkLst>
      <pc:sldChg chg="addSp modSp mod">
        <pc:chgData name="Gerjan de Ruiter" userId="a2531a62-2f4d-4e73-a7da-0a31b077d76f" providerId="ADAL" clId="{7992B0D3-FE5B-4B73-BBA5-CE95C61C3750}" dt="2020-12-10T13:34:33.543" v="1744" actId="1076"/>
        <pc:sldMkLst>
          <pc:docMk/>
          <pc:sldMk cId="0" sldId="256"/>
        </pc:sldMkLst>
        <pc:spChg chg="mod">
          <ac:chgData name="Gerjan de Ruiter" userId="a2531a62-2f4d-4e73-a7da-0a31b077d76f" providerId="ADAL" clId="{7992B0D3-FE5B-4B73-BBA5-CE95C61C3750}" dt="2020-12-10T13:08:59.106" v="1714" actId="20577"/>
          <ac:spMkLst>
            <pc:docMk/>
            <pc:sldMk cId="0" sldId="256"/>
            <ac:spMk id="14340" creationId="{00000000-0000-0000-0000-000000000000}"/>
          </ac:spMkLst>
        </pc:spChg>
        <pc:spChg chg="mod">
          <ac:chgData name="Gerjan de Ruiter" userId="a2531a62-2f4d-4e73-a7da-0a31b077d76f" providerId="ADAL" clId="{7992B0D3-FE5B-4B73-BBA5-CE95C61C3750}" dt="2020-12-10T13:02:50.643" v="1662" actId="1076"/>
          <ac:spMkLst>
            <pc:docMk/>
            <pc:sldMk cId="0" sldId="256"/>
            <ac:spMk id="14341" creationId="{00000000-0000-0000-0000-000000000000}"/>
          </ac:spMkLst>
        </pc:spChg>
        <pc:spChg chg="mod">
          <ac:chgData name="Gerjan de Ruiter" userId="a2531a62-2f4d-4e73-a7da-0a31b077d76f" providerId="ADAL" clId="{7992B0D3-FE5B-4B73-BBA5-CE95C61C3750}" dt="2020-12-10T12:19:09.563" v="57" actId="20577"/>
          <ac:spMkLst>
            <pc:docMk/>
            <pc:sldMk cId="0" sldId="256"/>
            <ac:spMk id="14342" creationId="{00000000-0000-0000-0000-000000000000}"/>
          </ac:spMkLst>
        </pc:spChg>
        <pc:spChg chg="mod">
          <ac:chgData name="Gerjan de Ruiter" userId="a2531a62-2f4d-4e73-a7da-0a31b077d76f" providerId="ADAL" clId="{7992B0D3-FE5B-4B73-BBA5-CE95C61C3750}" dt="2020-12-10T13:07:39.473" v="1666" actId="20577"/>
          <ac:spMkLst>
            <pc:docMk/>
            <pc:sldMk cId="0" sldId="256"/>
            <ac:spMk id="14344" creationId="{00000000-0000-0000-0000-000000000000}"/>
          </ac:spMkLst>
        </pc:spChg>
        <pc:spChg chg="mod">
          <ac:chgData name="Gerjan de Ruiter" userId="a2531a62-2f4d-4e73-a7da-0a31b077d76f" providerId="ADAL" clId="{7992B0D3-FE5B-4B73-BBA5-CE95C61C3750}" dt="2020-12-10T13:07:56.307" v="1684" actId="20577"/>
          <ac:spMkLst>
            <pc:docMk/>
            <pc:sldMk cId="0" sldId="256"/>
            <ac:spMk id="14345" creationId="{00000000-0000-0000-0000-000000000000}"/>
          </ac:spMkLst>
        </pc:spChg>
        <pc:picChg chg="add mod">
          <ac:chgData name="Gerjan de Ruiter" userId="a2531a62-2f4d-4e73-a7da-0a31b077d76f" providerId="ADAL" clId="{7992B0D3-FE5B-4B73-BBA5-CE95C61C3750}" dt="2020-12-10T13:34:16.615" v="1737" actId="1076"/>
          <ac:picMkLst>
            <pc:docMk/>
            <pc:sldMk cId="0" sldId="256"/>
            <ac:picMk id="12" creationId="{DF9A355E-C9E8-471C-95C2-EEAB7DF73998}"/>
          </ac:picMkLst>
        </pc:picChg>
        <pc:picChg chg="add mod">
          <ac:chgData name="Gerjan de Ruiter" userId="a2531a62-2f4d-4e73-a7da-0a31b077d76f" providerId="ADAL" clId="{7992B0D3-FE5B-4B73-BBA5-CE95C61C3750}" dt="2020-12-10T13:33:57.629" v="1731" actId="1076"/>
          <ac:picMkLst>
            <pc:docMk/>
            <pc:sldMk cId="0" sldId="256"/>
            <ac:picMk id="13" creationId="{B8D40E67-72DC-48CA-9092-1EFADA21C4B4}"/>
          </ac:picMkLst>
        </pc:picChg>
        <pc:picChg chg="add mod">
          <ac:chgData name="Gerjan de Ruiter" userId="a2531a62-2f4d-4e73-a7da-0a31b077d76f" providerId="ADAL" clId="{7992B0D3-FE5B-4B73-BBA5-CE95C61C3750}" dt="2020-12-10T13:34:33.543" v="1744" actId="1076"/>
          <ac:picMkLst>
            <pc:docMk/>
            <pc:sldMk cId="0" sldId="256"/>
            <ac:picMk id="15" creationId="{19B7FBDA-A429-496D-BF48-8A0CBDA94E97}"/>
          </ac:picMkLst>
        </pc:picChg>
        <pc:picChg chg="add mod">
          <ac:chgData name="Gerjan de Ruiter" userId="a2531a62-2f4d-4e73-a7da-0a31b077d76f" providerId="ADAL" clId="{7992B0D3-FE5B-4B73-BBA5-CE95C61C3750}" dt="2020-12-10T13:34:28.296" v="1742" actId="1076"/>
          <ac:picMkLst>
            <pc:docMk/>
            <pc:sldMk cId="0" sldId="256"/>
            <ac:picMk id="16" creationId="{E1FE04EB-7D85-4D2C-AAFA-61A9C394A3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B8602-125F-4433-8821-30FE12A08A53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D976F5-0627-43CB-9DBE-9B7C292E58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98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Verbeteren aan het leer arrangement: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 err="1"/>
              <a:t>Leerpad</a:t>
            </a:r>
            <a:r>
              <a:rPr lang="nl-NL" dirty="0"/>
              <a:t> logischer opbouwen. Nu wordt gevraagd: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- </a:t>
            </a:r>
            <a:r>
              <a:rPr lang="nl-NL" dirty="0" err="1"/>
              <a:t>besparingsmaatregeleen</a:t>
            </a:r>
            <a:endParaRPr lang="nl-NL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Apparaten groot of kleingebruikers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Vergelijking van energieverbruik gemiddeld – thuis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- tabel </a:t>
            </a:r>
            <a:r>
              <a:rPr lang="nl-NL" dirty="0" err="1"/>
              <a:t>energieveerbruik</a:t>
            </a:r>
            <a:endParaRPr lang="nl-NL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Welke factoren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besparingsmaatregelen</a:t>
            </a:r>
          </a:p>
          <a:p>
            <a:pPr eaLnBrk="1" hangingPunct="1">
              <a:spcBef>
                <a:spcPct val="0"/>
              </a:spcBef>
            </a:pPr>
            <a:endParaRPr lang="nl-NL" dirty="0"/>
          </a:p>
          <a:p>
            <a:pPr eaLnBrk="1" hangingPunct="1">
              <a:spcBef>
                <a:spcPct val="0"/>
              </a:spcBef>
            </a:pPr>
            <a:r>
              <a:rPr lang="nl-NL" dirty="0"/>
              <a:t>http://www.energieleveranciers.nl/energie/energie_calculator_standalone.asp?zok_code=energie_calculator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www.bwired.nl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www.energielabel.nl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www.nuon.nl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www.eneco.nl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www.wikipedia.org/wiki/brandstofverbruik</a:t>
            </a:r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05B58-1DE3-4740-984D-C169A44AD4E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74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8822-F9B5-4745-A1B6-0D930DBCE878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1DF3-D37B-4A4A-8982-3ADCFB54E1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A3CF-BDE1-431F-A0CF-38F2202F436F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9287-9685-4B8F-A53E-8446DDD55C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8218-1DFA-45BB-8A43-404B87DFEAE6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EF73-438B-4606-A5FF-2B034805C7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9839-0203-4A92-AA42-31DB80B87C35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66E0-C946-4D2C-8A3B-B515E191ED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6239-4199-49EF-8884-189A89E626F5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5C2F-C19C-4BB4-A793-37749E1730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2CA-BFDE-469E-80F2-844CB0A3DEB2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2800-DCE1-4645-86C5-ED753D20F0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6AE5-3056-4526-87EF-3EEB3BD9DC04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A311-E742-469B-9022-44DA764CF9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B8F3-FB58-4AFB-B47D-22A1C54443D9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C5A9-0CCB-45BB-8C9A-66F1E607FE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7610-4090-4E0B-94F5-63723A1474D9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212C-DC7F-4D48-8432-DC1CD70B68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7B9C-2615-4067-B63D-14331174E0B4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6B44-F2EC-48B2-AEF6-39A4672FB3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B4D6-FE01-4B8E-A7BD-0A2DD611C1FC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EFA3-849E-48BC-B62D-54CF3AE7E2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F1787-A4CC-453F-BB52-44C5A307217C}" type="datetimeFigureOut">
              <a:rPr lang="nl-NL"/>
              <a:pPr>
                <a:defRPr/>
              </a:pPr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C5BBC-BD65-4BD7-80D4-F612392DB0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28688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1563" y="1059568"/>
            <a:ext cx="385762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Na het maken van dit leerarrangement ben je in staat om keuzes die gemaakt worden voor een onderneming circulair te verantwoorden en hierop eventuele verbetering aan te bevelen.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92147" y="1847412"/>
            <a:ext cx="3857625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pPr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Een adviesrapport vanuit de circulaire gedachte voor je eigen onderneming. Met daarin een omschrijving van de volgende onderdelen.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Beschrijving, bedrijf en product/dienst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Beschrijving van de waarde-creatie die het bedrijf toevoegt op de volgende onderdelen: financieel, produceren, intellectueel, menselijk, sociaal en relaties, ecologische waarde.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Beschrijving aan de hand van de R-aanpak.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Beschrijving van reststromen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Advies op punt 2 tot en met 4.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Advies voor vervolg onderzoek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Geef je mening over de onderneming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92147" y="4192709"/>
            <a:ext cx="3857625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0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000" b="1" dirty="0">
                <a:ea typeface="Calibri" pitchFamily="34" charset="0"/>
                <a:cs typeface="Arial" charset="0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Beschrijf de onderneming, het product en/of de dienst die de onderneming aanbiedt.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Onderzoek/beschrijf de </a:t>
            </a:r>
            <a:r>
              <a:rPr lang="nl-NL" sz="1000" dirty="0" err="1">
                <a:ea typeface="Calibri" pitchFamily="34" charset="0"/>
                <a:cs typeface="Arial" charset="0"/>
              </a:rPr>
              <a:t>waardecreatie</a:t>
            </a:r>
            <a:r>
              <a:rPr lang="nl-NL" sz="1000" dirty="0">
                <a:ea typeface="Calibri" pitchFamily="34" charset="0"/>
                <a:cs typeface="Arial" charset="0"/>
              </a:rPr>
              <a:t> van de onderneming, denk hierbij aan de volgende soorten </a:t>
            </a:r>
            <a:r>
              <a:rPr lang="nl-NL" sz="1000" dirty="0" err="1">
                <a:ea typeface="Calibri" pitchFamily="34" charset="0"/>
                <a:cs typeface="Arial" charset="0"/>
              </a:rPr>
              <a:t>waardecreatie</a:t>
            </a:r>
            <a:r>
              <a:rPr lang="nl-NL" sz="1000" dirty="0">
                <a:ea typeface="Calibri" pitchFamily="34" charset="0"/>
                <a:cs typeface="Arial" charset="0"/>
              </a:rPr>
              <a:t>: financieel, produceren, intellectueel, menselijk, sociaal en relaties, ecologische waarde.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Beschrijf wat de onderneming doet omtrent de R-aanpak, met welke </a:t>
            </a:r>
            <a:r>
              <a:rPr lang="nl-NL" sz="1000" dirty="0" err="1">
                <a:ea typeface="Calibri" pitchFamily="34" charset="0"/>
                <a:cs typeface="Arial" charset="0"/>
              </a:rPr>
              <a:t>R-en</a:t>
            </a:r>
            <a:r>
              <a:rPr lang="nl-NL" sz="1000" dirty="0">
                <a:ea typeface="Calibri" pitchFamily="34" charset="0"/>
                <a:cs typeface="Arial" charset="0"/>
              </a:rPr>
              <a:t> heeft het bedrijf te maken.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Breng minimaal drie reststromen van de onderneming in kaart.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Schrijf een adviesrapport omtrent de onderzochte punten, geef voor ieder punt minimaal één verbeterpunt.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Geef een advies over eventueel verder onderzoek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Geef je mening over hoe het bedrijf zich nu bevind binnen de gedachte van de circulaire economie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106292" y="1047800"/>
            <a:ext cx="3786188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latin typeface="Arial"/>
                <a:cs typeface="ＭＳ Ｐゴシック" pitchFamily="36" charset="-128"/>
              </a:rPr>
              <a:t>Samenwerking</a:t>
            </a:r>
            <a:r>
              <a:rPr lang="nl-NL" sz="1000" b="1" dirty="0">
                <a:solidFill>
                  <a:srgbClr val="CCFF33"/>
                </a:solidFill>
                <a:latin typeface="Arial"/>
                <a:cs typeface="ＭＳ Ｐゴシック" pitchFamily="36" charset="-128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ＭＳ Ｐゴシック" pitchFamily="36" charset="-128"/>
              </a:rPr>
              <a:t>Plaats je product op het leerplatform en vraag om feedback.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ＭＳ Ｐゴシック" pitchFamily="36" charset="-128"/>
              </a:rPr>
              <a:t>Bekijk leerproducten van anderen en geef feedback.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ＭＳ Ｐゴシック" pitchFamily="36" charset="-128"/>
              </a:rPr>
              <a:t>Verbeter je leerproduct en plaats versie 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ＭＳ Ｐゴシック" pitchFamily="36" charset="-128"/>
              </a:rPr>
              <a:t>Deze opdracht maak je alleen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ＭＳ Ｐゴシック" pitchFamily="36" charset="-128"/>
              </a:rPr>
              <a:t>Versie 1 – 07-01-2021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latin typeface="Arial"/>
                <a:cs typeface="ＭＳ Ｐゴシック" pitchFamily="36" charset="-128"/>
              </a:rPr>
              <a:t>Versie 2 – 14-01-2021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000" b="1" dirty="0">
              <a:solidFill>
                <a:srgbClr val="CCFF33"/>
              </a:solidFill>
              <a:latin typeface="Arial"/>
              <a:cs typeface="ＭＳ Ｐゴシック" pitchFamily="36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b="1" dirty="0">
                <a:solidFill>
                  <a:srgbClr val="CCFF33"/>
                </a:solidFill>
                <a:latin typeface="Arial"/>
                <a:cs typeface="ＭＳ Ｐゴシック" pitchFamily="36" charset="-128"/>
              </a:rPr>
              <a:t>			 </a:t>
            </a:r>
            <a:endParaRPr lang="nl-NL" sz="1000" b="1" dirty="0">
              <a:solidFill>
                <a:srgbClr val="CCFF33"/>
              </a:solidFill>
              <a:latin typeface="Arial" pitchFamily="36" charset="0"/>
              <a:cs typeface="ＭＳ Ｐゴシック" pitchFamily="36" charset="-128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05126" y="2558689"/>
            <a:ext cx="3786188" cy="47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b="1" dirty="0">
                <a:solidFill>
                  <a:srgbClr val="0070C0"/>
                </a:solidFill>
              </a:rPr>
              <a:t>Bijeenkomsten</a:t>
            </a:r>
          </a:p>
          <a:p>
            <a:pPr>
              <a:spcBef>
                <a:spcPct val="50000"/>
              </a:spcBef>
            </a:pPr>
            <a:r>
              <a:rPr lang="nl-NL" sz="1000" dirty="0"/>
              <a:t>Specialisatie lessen BBE</a:t>
            </a:r>
            <a:endParaRPr lang="nl-NL" sz="1000" b="1" dirty="0">
              <a:solidFill>
                <a:srgbClr val="0070C0"/>
              </a:solidFill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116413" y="3167970"/>
            <a:ext cx="378618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 o.a.:</a:t>
            </a:r>
          </a:p>
          <a:p>
            <a:r>
              <a:rPr lang="nl-NL" sz="1000">
                <a:ea typeface="Calibri" pitchFamily="34" charset="0"/>
                <a:cs typeface="Arial" charset="0"/>
              </a:rPr>
              <a:t>Zie wikiwijs; </a:t>
            </a:r>
            <a:endParaRPr lang="nl-NL" sz="1000" dirty="0">
              <a:ea typeface="Calibri" pitchFamily="34" charset="0"/>
              <a:cs typeface="Arial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928688" y="6704013"/>
            <a:ext cx="8215312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8781" cy="579170"/>
          </a:xfrm>
          <a:prstGeom prst="rect">
            <a:avLst/>
          </a:prstGeom>
        </p:spPr>
      </p:pic>
      <p:sp>
        <p:nvSpPr>
          <p:cNvPr id="14346" name="Rechthoek 24"/>
          <p:cNvSpPr>
            <a:spLocks noChangeArrowheads="1"/>
          </p:cNvSpPr>
          <p:nvPr/>
        </p:nvSpPr>
        <p:spPr bwMode="auto">
          <a:xfrm>
            <a:off x="1042988" y="214313"/>
            <a:ext cx="7777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2021_MON_3_BBE </a:t>
            </a:r>
            <a:r>
              <a:rPr lang="nl-NL" sz="2800" dirty="0" err="1">
                <a:latin typeface="Calibri" pitchFamily="34" charset="0"/>
              </a:rPr>
              <a:t>Biobased</a:t>
            </a:r>
            <a:r>
              <a:rPr lang="nl-NL" sz="2800" dirty="0">
                <a:latin typeface="Calibri" pitchFamily="34" charset="0"/>
              </a:rPr>
              <a:t> business </a:t>
            </a:r>
          </a:p>
          <a:p>
            <a:r>
              <a:rPr lang="nl-NL" sz="1200" dirty="0">
                <a:latin typeface="Calibri" pitchFamily="34" charset="0"/>
              </a:rPr>
              <a:t> </a:t>
            </a:r>
          </a:p>
        </p:txBody>
      </p:sp>
      <p:pic>
        <p:nvPicPr>
          <p:cNvPr id="12" name="Tijdelijke aanduiding voor inhoud 6">
            <a:extLst>
              <a:ext uri="{FF2B5EF4-FFF2-40B4-BE49-F238E27FC236}">
                <a16:creationId xmlns:a16="http://schemas.microsoft.com/office/drawing/2014/main" id="{DF9A355E-C9E8-471C-95C2-EEAB7DF73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41"/>
          <a:stretch/>
        </p:blipFill>
        <p:spPr bwMode="auto">
          <a:xfrm>
            <a:off x="7279541" y="3720232"/>
            <a:ext cx="1538970" cy="152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8D40E67-72DC-48CA-9092-1EFADA21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218" y="3871695"/>
            <a:ext cx="1866289" cy="9751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2" descr="Technologie staat centraal in circulaire economie - Nieuws -  Engineersonline.nl">
            <a:extLst>
              <a:ext uri="{FF2B5EF4-FFF2-40B4-BE49-F238E27FC236}">
                <a16:creationId xmlns:a16="http://schemas.microsoft.com/office/drawing/2014/main" id="{19B7FBDA-A429-496D-BF48-8A0CBDA9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9515" y="5393037"/>
            <a:ext cx="1533979" cy="11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ysteemdenken - Wikipedia">
            <a:extLst>
              <a:ext uri="{FF2B5EF4-FFF2-40B4-BE49-F238E27FC236}">
                <a16:creationId xmlns:a16="http://schemas.microsoft.com/office/drawing/2014/main" id="{E1FE04EB-7D85-4D2C-AAFA-61A9C394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15" y="5043210"/>
            <a:ext cx="1533979" cy="15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BAA0F0-2899-45B2-8902-5BDA3CAC5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3E940-DCA3-4D8B-AA49-AAC1AA0F0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DED3A-4AFB-40BD-AF25-7B6044A10B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389</Words>
  <Application>Microsoft Office PowerPoint</Application>
  <PresentationFormat>Diavoorstelling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vaka</dc:creator>
  <cp:lastModifiedBy>Gerjan de Ruiter</cp:lastModifiedBy>
  <cp:revision>136</cp:revision>
  <cp:lastPrinted>2016-11-11T13:03:28Z</cp:lastPrinted>
  <dcterms:created xsi:type="dcterms:W3CDTF">2010-03-30T09:26:20Z</dcterms:created>
  <dcterms:modified xsi:type="dcterms:W3CDTF">2020-12-10T13:34:47Z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